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8A8E3-5A7F-4F24-BFCC-D59E831BA2D6}" type="datetimeFigureOut">
              <a:rPr lang="en-US" smtClean="0"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B00BB-44CA-481F-AFBE-D2057936C5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Mycology Vignettes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(9) </a:t>
            </a:r>
            <a:r>
              <a:rPr lang="en-US" dirty="0" err="1" smtClean="0"/>
              <a:t>Aspergillosis</a:t>
            </a:r>
            <a:r>
              <a:rPr lang="en-US" dirty="0" smtClean="0"/>
              <a:t>/</a:t>
            </a:r>
            <a:r>
              <a:rPr lang="en-US" dirty="0" err="1" smtClean="0"/>
              <a:t>Zygomycosis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18 </a:t>
            </a:r>
            <a:r>
              <a:rPr lang="en-US" dirty="0" err="1" smtClean="0"/>
              <a:t>yo</a:t>
            </a:r>
            <a:r>
              <a:rPr lang="en-US" dirty="0" smtClean="0"/>
              <a:t> M treated for leukemia </a:t>
            </a:r>
            <a:r>
              <a:rPr lang="en-US" dirty="0" err="1" smtClean="0"/>
              <a:t>deveops</a:t>
            </a:r>
            <a:r>
              <a:rPr lang="en-US" dirty="0" smtClean="0"/>
              <a:t> pulmonary disease</a:t>
            </a:r>
          </a:p>
          <a:p>
            <a:r>
              <a:rPr lang="en-US" dirty="0" smtClean="0"/>
              <a:t>Likely infected by air, needs </a:t>
            </a:r>
            <a:r>
              <a:rPr lang="en-US" dirty="0" err="1" smtClean="0"/>
              <a:t>neutropenia</a:t>
            </a:r>
            <a:endParaRPr lang="en-US" dirty="0" smtClean="0"/>
          </a:p>
          <a:p>
            <a:r>
              <a:rPr lang="en-US" dirty="0" err="1" smtClean="0"/>
              <a:t>Voriconazole</a:t>
            </a:r>
            <a:r>
              <a:rPr lang="en-US" dirty="0" smtClean="0"/>
              <a:t> is effective for </a:t>
            </a:r>
            <a:r>
              <a:rPr lang="en-US" dirty="0" err="1" smtClean="0"/>
              <a:t>aspergillis</a:t>
            </a:r>
            <a:r>
              <a:rPr lang="en-US" dirty="0" smtClean="0"/>
              <a:t>, but not </a:t>
            </a:r>
            <a:r>
              <a:rPr lang="en-US" dirty="0" err="1" smtClean="0"/>
              <a:t>zygomycetes</a:t>
            </a:r>
            <a:endParaRPr lang="en-US" dirty="0" smtClean="0"/>
          </a:p>
          <a:p>
            <a:r>
              <a:rPr lang="en-US" dirty="0" smtClean="0"/>
              <a:t>Patient dies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contagious</a:t>
            </a:r>
          </a:p>
          <a:p>
            <a:r>
              <a:rPr lang="en-US" dirty="0" err="1" smtClean="0"/>
              <a:t>Aspergillis</a:t>
            </a:r>
            <a:r>
              <a:rPr lang="en-US" dirty="0" smtClean="0"/>
              <a:t>: </a:t>
            </a:r>
            <a:r>
              <a:rPr lang="en-US" dirty="0" err="1" smtClean="0"/>
              <a:t>septate</a:t>
            </a:r>
            <a:r>
              <a:rPr lang="en-US" dirty="0" smtClean="0"/>
              <a:t> </a:t>
            </a:r>
            <a:r>
              <a:rPr lang="en-US" dirty="0" err="1" smtClean="0"/>
              <a:t>hyphae</a:t>
            </a:r>
            <a:r>
              <a:rPr lang="en-US" dirty="0" smtClean="0"/>
              <a:t> with 45⁰ </a:t>
            </a:r>
            <a:r>
              <a:rPr lang="en-US" dirty="0" err="1" smtClean="0"/>
              <a:t>branchs</a:t>
            </a:r>
            <a:r>
              <a:rPr lang="en-US" dirty="0" smtClean="0"/>
              <a:t>, characteristic conidiophores and conidia</a:t>
            </a:r>
          </a:p>
          <a:p>
            <a:r>
              <a:rPr lang="en-US" dirty="0" err="1" smtClean="0"/>
              <a:t>Zygomyces</a:t>
            </a:r>
            <a:r>
              <a:rPr lang="en-US" dirty="0" smtClean="0"/>
              <a:t>: irregular </a:t>
            </a:r>
            <a:r>
              <a:rPr lang="en-US" dirty="0" err="1" smtClean="0"/>
              <a:t>hyphae</a:t>
            </a:r>
            <a:r>
              <a:rPr lang="en-US" dirty="0" smtClean="0"/>
              <a:t>, few/no septa, mold grows sporangia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(10) </a:t>
            </a:r>
            <a:r>
              <a:rPr lang="en-US" dirty="0" err="1" smtClean="0"/>
              <a:t>Candidiasis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Candida </a:t>
            </a:r>
            <a:r>
              <a:rPr lang="en-US" i="1" dirty="0" err="1" smtClean="0"/>
              <a:t>albicans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yo</a:t>
            </a:r>
            <a:r>
              <a:rPr lang="en-US" dirty="0" smtClean="0"/>
              <a:t> F with rash, soreness of thighs, vagina, mouth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Yeasts with germ tubes, </a:t>
            </a:r>
            <a:r>
              <a:rPr lang="en-US" dirty="0" err="1" smtClean="0"/>
              <a:t>chlamydospores</a:t>
            </a:r>
            <a:r>
              <a:rPr lang="en-US" dirty="0" smtClean="0"/>
              <a:t>, </a:t>
            </a:r>
            <a:r>
              <a:rPr lang="en-US" dirty="0" err="1" smtClean="0"/>
              <a:t>pseudohyphae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Associated with diabetes, AIDS, </a:t>
            </a:r>
            <a:r>
              <a:rPr lang="en-US" dirty="0" err="1" smtClean="0"/>
              <a:t>immunosuppression</a:t>
            </a:r>
            <a:r>
              <a:rPr lang="en-US" dirty="0" smtClean="0"/>
              <a:t>, poorly-fitting dentures</a:t>
            </a:r>
          </a:p>
          <a:p>
            <a:r>
              <a:rPr lang="en-US" dirty="0" smtClean="0"/>
              <a:t>Invasive disease associated with </a:t>
            </a:r>
            <a:r>
              <a:rPr lang="en-US" dirty="0" err="1" smtClean="0"/>
              <a:t>neutropenia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(11) Pneumonia, Meningitis, Catheter Inf.</a:t>
            </a:r>
            <a:br>
              <a:rPr lang="en-US" sz="3600" dirty="0" smtClean="0"/>
            </a:br>
            <a:r>
              <a:rPr lang="en-US" sz="3600" i="1" dirty="0" err="1" smtClean="0"/>
              <a:t>Pneumocystis</a:t>
            </a:r>
            <a:r>
              <a:rPr lang="en-US" sz="3600" i="1" dirty="0" smtClean="0"/>
              <a:t>, Cryptococcus, Candida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22 </a:t>
            </a:r>
            <a:r>
              <a:rPr lang="en-US" dirty="0" err="1" smtClean="0"/>
              <a:t>yo</a:t>
            </a:r>
            <a:r>
              <a:rPr lang="en-US" dirty="0" smtClean="0"/>
              <a:t> F with SOB, confused, difficulty walking, oral thrush, severe pneumonia, </a:t>
            </a:r>
            <a:r>
              <a:rPr lang="en-US" dirty="0" err="1" smtClean="0"/>
              <a:t>nuchal</a:t>
            </a:r>
            <a:r>
              <a:rPr lang="en-US" dirty="0" smtClean="0"/>
              <a:t> rigidity, IV catheter infection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 broad spectrum ATB and </a:t>
            </a:r>
            <a:r>
              <a:rPr lang="en-US" dirty="0" err="1" smtClean="0"/>
              <a:t>fluconazole</a:t>
            </a:r>
            <a:r>
              <a:rPr lang="en-US" dirty="0" smtClean="0"/>
              <a:t> (should add TMP-SMX)</a:t>
            </a:r>
          </a:p>
          <a:p>
            <a:r>
              <a:rPr lang="en-US" dirty="0" smtClean="0"/>
              <a:t>Probably HIV positive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P. </a:t>
            </a:r>
            <a:r>
              <a:rPr lang="en-US" dirty="0" err="1" smtClean="0"/>
              <a:t>jiroveci</a:t>
            </a:r>
            <a:r>
              <a:rPr lang="en-US" dirty="0" smtClean="0"/>
              <a:t> are clumps of cysts in alveoli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neoformans</a:t>
            </a:r>
            <a:r>
              <a:rPr lang="en-US" dirty="0" smtClean="0"/>
              <a:t> caused the meningitis, stains with </a:t>
            </a:r>
            <a:r>
              <a:rPr lang="en-US" dirty="0" err="1" smtClean="0"/>
              <a:t>india</a:t>
            </a:r>
            <a:r>
              <a:rPr lang="en-US" dirty="0" smtClean="0"/>
              <a:t> ink</a:t>
            </a:r>
          </a:p>
          <a:p>
            <a:r>
              <a:rPr lang="en-US" dirty="0" smtClean="0"/>
              <a:t>Candida species caused the catheter infection, </a:t>
            </a:r>
            <a:r>
              <a:rPr lang="en-US" dirty="0" err="1" smtClean="0"/>
              <a:t>pseudohyphae</a:t>
            </a:r>
            <a:r>
              <a:rPr lang="en-US" dirty="0" smtClean="0"/>
              <a:t>, budding yeast w/o germ tube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(1) </a:t>
            </a:r>
            <a:r>
              <a:rPr lang="en-US" dirty="0" err="1" smtClean="0"/>
              <a:t>Lymphocutaneous</a:t>
            </a:r>
            <a:r>
              <a:rPr lang="en-US" dirty="0" smtClean="0"/>
              <a:t> </a:t>
            </a:r>
            <a:r>
              <a:rPr lang="en-US" dirty="0" err="1" smtClean="0"/>
              <a:t>sporotrichosis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err="1" smtClean="0"/>
              <a:t>Sporothrix</a:t>
            </a:r>
            <a:r>
              <a:rPr lang="en-US" i="1" dirty="0" smtClean="0"/>
              <a:t> </a:t>
            </a:r>
            <a:r>
              <a:rPr lang="en-US" i="1" dirty="0" err="1" smtClean="0"/>
              <a:t>schenckii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Scratched </a:t>
            </a:r>
            <a:r>
              <a:rPr lang="en-US" dirty="0" smtClean="0"/>
              <a:t>hand while workin</a:t>
            </a:r>
            <a:r>
              <a:rPr lang="en-US" dirty="0" smtClean="0"/>
              <a:t>g in garden center, infection spreading up arm</a:t>
            </a:r>
            <a:endParaRPr lang="en-US" dirty="0" smtClean="0"/>
          </a:p>
          <a:p>
            <a:r>
              <a:rPr lang="en-US" dirty="0" err="1" smtClean="0"/>
              <a:t>Conidiospore</a:t>
            </a:r>
            <a:r>
              <a:rPr lang="en-US" dirty="0" smtClean="0"/>
              <a:t> formation on tip of slender conidiophores</a:t>
            </a:r>
          </a:p>
          <a:p>
            <a:r>
              <a:rPr lang="en-US" dirty="0" smtClean="0"/>
              <a:t>Dimorphism</a:t>
            </a:r>
          </a:p>
          <a:p>
            <a:r>
              <a:rPr lang="en-US" dirty="0" smtClean="0"/>
              <a:t>Grows faster at 30C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Infection at wound site, lesion spread along draining </a:t>
            </a:r>
            <a:r>
              <a:rPr lang="en-US" dirty="0" err="1" smtClean="0"/>
              <a:t>lymphatics</a:t>
            </a:r>
            <a:r>
              <a:rPr lang="en-US" dirty="0" smtClean="0"/>
              <a:t> (</a:t>
            </a:r>
            <a:r>
              <a:rPr lang="en-US" dirty="0" err="1" smtClean="0"/>
              <a:t>sporotrichoid</a:t>
            </a:r>
            <a:r>
              <a:rPr lang="en-US" dirty="0" smtClean="0"/>
              <a:t> pattern)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anti-</a:t>
            </a:r>
            <a:r>
              <a:rPr lang="en-US" dirty="0" err="1" smtClean="0"/>
              <a:t>Sporothrix</a:t>
            </a:r>
            <a:r>
              <a:rPr lang="en-US" dirty="0" smtClean="0"/>
              <a:t> </a:t>
            </a:r>
            <a:r>
              <a:rPr lang="en-US" dirty="0" err="1" smtClean="0"/>
              <a:t>Ab</a:t>
            </a:r>
            <a:r>
              <a:rPr lang="en-US" dirty="0" smtClean="0"/>
              <a:t>, PCR (if available)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Itraconazole</a:t>
            </a:r>
            <a:r>
              <a:rPr lang="en-US" dirty="0" smtClean="0"/>
              <a:t>, </a:t>
            </a:r>
            <a:r>
              <a:rPr lang="en-US" dirty="0" err="1" smtClean="0"/>
              <a:t>amphotericin</a:t>
            </a:r>
            <a:r>
              <a:rPr lang="en-US" dirty="0" smtClean="0"/>
              <a:t> B if severe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(2)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Versicolor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err="1" smtClean="0"/>
              <a:t>Malassezia</a:t>
            </a:r>
            <a:r>
              <a:rPr lang="en-US" i="1" dirty="0" smtClean="0"/>
              <a:t> </a:t>
            </a:r>
            <a:r>
              <a:rPr lang="en-US" i="1" dirty="0" err="1" smtClean="0"/>
              <a:t>furfur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Nonpainful</a:t>
            </a:r>
            <a:r>
              <a:rPr lang="en-US" dirty="0" smtClean="0"/>
              <a:t> lesions lack pigmentation, no inflammation</a:t>
            </a:r>
          </a:p>
          <a:p>
            <a:r>
              <a:rPr lang="en-US" dirty="0" smtClean="0"/>
              <a:t>Not leprosy b/c has normal pain sensation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Normal skin flora, obligate </a:t>
            </a:r>
            <a:r>
              <a:rPr lang="en-US" dirty="0" err="1" smtClean="0"/>
              <a:t>lipophilic</a:t>
            </a:r>
            <a:endParaRPr lang="en-US" dirty="0" smtClean="0"/>
          </a:p>
          <a:p>
            <a:r>
              <a:rPr lang="en-US" dirty="0" smtClean="0"/>
              <a:t>Yeast grows in clusters of near-spherical yeasts and some filamentous forms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Wood’s light (near </a:t>
            </a:r>
            <a:r>
              <a:rPr lang="en-US" dirty="0" err="1" smtClean="0"/>
              <a:t>u.v</a:t>
            </a:r>
            <a:r>
              <a:rPr lang="en-US" dirty="0" smtClean="0"/>
              <a:t>.) fluoresce green-yellow, KOH stain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(3) Itchy Wresting Jock</a:t>
            </a:r>
            <a:br>
              <a:rPr lang="en-US" sz="3600" dirty="0" smtClean="0"/>
            </a:br>
            <a:r>
              <a:rPr lang="en-US" sz="3600" i="1" dirty="0" err="1" smtClean="0"/>
              <a:t>Tinea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corporis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Tinea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pedis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Erythrasma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Wrestler has ring of inflamed skin on arm, flaking between toes, infection inside thigh</a:t>
            </a:r>
          </a:p>
          <a:p>
            <a:r>
              <a:rPr lang="en-US" dirty="0" smtClean="0"/>
              <a:t>Arm: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corporis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Foot: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pedis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Thigh: </a:t>
            </a:r>
            <a:r>
              <a:rPr lang="en-US" dirty="0" err="1" smtClean="0"/>
              <a:t>Erythrasma</a:t>
            </a:r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Itraconazole</a:t>
            </a:r>
            <a:r>
              <a:rPr lang="en-US" dirty="0" smtClean="0"/>
              <a:t> or </a:t>
            </a:r>
            <a:r>
              <a:rPr lang="en-US" dirty="0" err="1" smtClean="0"/>
              <a:t>terbinafine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Arm near-spherical </a:t>
            </a:r>
            <a:r>
              <a:rPr lang="en-US" dirty="0" err="1" smtClean="0"/>
              <a:t>microconidia</a:t>
            </a:r>
            <a:r>
              <a:rPr lang="en-US" dirty="0" smtClean="0"/>
              <a:t>, </a:t>
            </a:r>
            <a:r>
              <a:rPr lang="en-US" dirty="0" err="1" smtClean="0"/>
              <a:t>zoophilic</a:t>
            </a:r>
            <a:r>
              <a:rPr lang="en-US" dirty="0" smtClean="0"/>
              <a:t> species</a:t>
            </a:r>
          </a:p>
          <a:p>
            <a:r>
              <a:rPr lang="en-US" dirty="0" smtClean="0"/>
              <a:t>Foot somewhat elongate </a:t>
            </a:r>
            <a:r>
              <a:rPr lang="en-US" dirty="0" err="1" smtClean="0"/>
              <a:t>miroconidia</a:t>
            </a:r>
            <a:r>
              <a:rPr lang="en-US" dirty="0" smtClean="0"/>
              <a:t>, </a:t>
            </a:r>
            <a:r>
              <a:rPr lang="en-US" i="1" dirty="0" err="1"/>
              <a:t>T</a:t>
            </a:r>
            <a:r>
              <a:rPr lang="en-US" i="1" dirty="0" err="1" smtClean="0"/>
              <a:t>richophyton</a:t>
            </a:r>
            <a:r>
              <a:rPr lang="en-US" i="1" dirty="0" smtClean="0"/>
              <a:t> </a:t>
            </a:r>
            <a:r>
              <a:rPr lang="en-US" i="1" dirty="0" err="1" smtClean="0"/>
              <a:t>rubrum</a:t>
            </a:r>
            <a:endParaRPr lang="en-US" i="1" dirty="0" smtClean="0"/>
          </a:p>
          <a:p>
            <a:r>
              <a:rPr lang="en-US" dirty="0" smtClean="0"/>
              <a:t>Thigh fluoresce coral-red under Wood’s light, probably </a:t>
            </a:r>
            <a:r>
              <a:rPr lang="en-US" i="1" dirty="0" err="1" smtClean="0"/>
              <a:t>Corynebac-terium</a:t>
            </a:r>
            <a:r>
              <a:rPr lang="en-US" i="1" dirty="0" smtClean="0"/>
              <a:t> </a:t>
            </a:r>
            <a:r>
              <a:rPr lang="en-US" i="1" dirty="0" err="1" smtClean="0"/>
              <a:t>minutissimum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(4) </a:t>
            </a:r>
            <a:r>
              <a:rPr lang="en-US" dirty="0" err="1" smtClean="0"/>
              <a:t>Blastomycosis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err="1" smtClean="0"/>
              <a:t>Blastomyces</a:t>
            </a:r>
            <a:r>
              <a:rPr lang="en-US" i="1" dirty="0" smtClean="0"/>
              <a:t> </a:t>
            </a:r>
            <a:r>
              <a:rPr lang="en-US" i="1" dirty="0" err="1" smtClean="0"/>
              <a:t>dermatitidis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Vacation in MN</a:t>
            </a:r>
          </a:p>
          <a:p>
            <a:r>
              <a:rPr lang="en-US" dirty="0" smtClean="0"/>
              <a:t>Non-healing lesions on nose, arm, leg for 6 mo</a:t>
            </a:r>
          </a:p>
          <a:p>
            <a:r>
              <a:rPr lang="en-US" dirty="0" smtClean="0"/>
              <a:t>Pulmonary infiltrates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</a:t>
            </a:r>
            <a:r>
              <a:rPr lang="en-US" dirty="0" err="1" smtClean="0"/>
              <a:t>Ab</a:t>
            </a:r>
            <a:r>
              <a:rPr lang="en-US" dirty="0" smtClean="0"/>
              <a:t> to “WI-1” or “A antigen”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Bimorphic</a:t>
            </a:r>
            <a:r>
              <a:rPr lang="en-US" dirty="0" smtClean="0"/>
              <a:t>, near-spherical yeast which have a broad base to the bud</a:t>
            </a:r>
          </a:p>
          <a:p>
            <a:r>
              <a:rPr lang="en-US" dirty="0" smtClean="0"/>
              <a:t>Grows best at 30C</a:t>
            </a:r>
          </a:p>
          <a:p>
            <a:endParaRPr lang="en-US" dirty="0"/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Amphotericin</a:t>
            </a:r>
            <a:r>
              <a:rPr lang="en-US" dirty="0" smtClean="0"/>
              <a:t> B, </a:t>
            </a:r>
            <a:r>
              <a:rPr lang="en-US" dirty="0" err="1" smtClean="0"/>
              <a:t>Itraconazole</a:t>
            </a:r>
            <a:r>
              <a:rPr lang="en-US" dirty="0" smtClean="0"/>
              <a:t>, </a:t>
            </a:r>
            <a:r>
              <a:rPr lang="en-US" dirty="0" err="1" smtClean="0"/>
              <a:t>Fluconazole</a:t>
            </a:r>
            <a:r>
              <a:rPr lang="en-US" dirty="0" smtClean="0"/>
              <a:t> (if CNS)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(5) </a:t>
            </a:r>
            <a:r>
              <a:rPr lang="en-US" dirty="0" err="1" smtClean="0"/>
              <a:t>Coccidioidomycosis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err="1" smtClean="0"/>
              <a:t>Coccidioides</a:t>
            </a:r>
            <a:r>
              <a:rPr lang="en-US" i="1" dirty="0" smtClean="0"/>
              <a:t> </a:t>
            </a:r>
            <a:r>
              <a:rPr lang="en-US" i="1" dirty="0" err="1" smtClean="0"/>
              <a:t>immitis</a:t>
            </a:r>
            <a:r>
              <a:rPr lang="en-US" i="1" dirty="0" smtClean="0"/>
              <a:t>/</a:t>
            </a:r>
            <a:r>
              <a:rPr lang="en-US" i="1" dirty="0" err="1" smtClean="0"/>
              <a:t>posadasii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20 </a:t>
            </a:r>
            <a:r>
              <a:rPr lang="en-US" dirty="0" err="1" smtClean="0"/>
              <a:t>yo</a:t>
            </a:r>
            <a:r>
              <a:rPr lang="en-US" dirty="0" smtClean="0"/>
              <a:t> M in hospital with pneumonia, meningitis with skin lesions on face</a:t>
            </a:r>
          </a:p>
          <a:p>
            <a:r>
              <a:rPr lang="en-US" dirty="0" smtClean="0"/>
              <a:t>Infected in the lung from disturbed soil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nucleic acid probes specific for </a:t>
            </a:r>
            <a:r>
              <a:rPr lang="en-US" dirty="0" err="1" smtClean="0"/>
              <a:t>rRNA</a:t>
            </a:r>
            <a:r>
              <a:rPr lang="en-US" dirty="0" smtClean="0"/>
              <a:t> sequences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Spherules mature in tissue and are packed with </a:t>
            </a:r>
            <a:r>
              <a:rPr lang="en-US" dirty="0" err="1" smtClean="0"/>
              <a:t>endospores</a:t>
            </a:r>
            <a:endParaRPr lang="en-US" dirty="0" smtClean="0"/>
          </a:p>
          <a:p>
            <a:r>
              <a:rPr lang="en-US" dirty="0" smtClean="0"/>
              <a:t>Mold produces </a:t>
            </a:r>
            <a:r>
              <a:rPr lang="en-US" dirty="0" err="1" smtClean="0"/>
              <a:t>arthro</a:t>
            </a:r>
            <a:r>
              <a:rPr lang="en-US" dirty="0" smtClean="0"/>
              <a:t>-spores separated by empty cells</a:t>
            </a:r>
          </a:p>
          <a:p>
            <a:r>
              <a:rPr lang="en-US" dirty="0" smtClean="0"/>
              <a:t>Progressive disease are DTH skin test negative and high complement-fixing titers (</a:t>
            </a:r>
            <a:r>
              <a:rPr lang="en-US" dirty="0" err="1" smtClean="0"/>
              <a:t>IgG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(6) </a:t>
            </a:r>
            <a:r>
              <a:rPr lang="en-US" dirty="0" err="1" smtClean="0"/>
              <a:t>Cryptococcosis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Cryptococcus </a:t>
            </a:r>
            <a:r>
              <a:rPr lang="en-US" i="1" dirty="0" err="1" smtClean="0"/>
              <a:t>neoformans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HIV+ home remodeler</a:t>
            </a:r>
          </a:p>
          <a:p>
            <a:r>
              <a:rPr lang="en-US" dirty="0" smtClean="0"/>
              <a:t>Poor mental status</a:t>
            </a:r>
          </a:p>
          <a:p>
            <a:r>
              <a:rPr lang="en-US" dirty="0" smtClean="0"/>
              <a:t>Lesions on forearm/butt</a:t>
            </a:r>
          </a:p>
          <a:p>
            <a:r>
              <a:rPr lang="en-US" dirty="0" smtClean="0"/>
              <a:t>Infected in the lungs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Latex test for Cryptococcus capsular carbohydrate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Pigeon droppings (C. </a:t>
            </a:r>
            <a:r>
              <a:rPr lang="en-US" dirty="0" err="1" smtClean="0"/>
              <a:t>gattii</a:t>
            </a:r>
            <a:r>
              <a:rPr lang="en-US" dirty="0" smtClean="0"/>
              <a:t> associated with eucalyptus trees, Vancouver)</a:t>
            </a:r>
          </a:p>
          <a:p>
            <a:r>
              <a:rPr lang="en-US" dirty="0" smtClean="0"/>
              <a:t>Budding yeast (</a:t>
            </a:r>
            <a:r>
              <a:rPr lang="en-US" dirty="0" err="1" smtClean="0"/>
              <a:t>india</a:t>
            </a:r>
            <a:r>
              <a:rPr lang="en-US" dirty="0" smtClean="0"/>
              <a:t> ink), brown colonies on bird seed agar</a:t>
            </a:r>
          </a:p>
          <a:p>
            <a:r>
              <a:rPr lang="en-US" dirty="0" smtClean="0"/>
              <a:t>Affects T-cell mediated </a:t>
            </a:r>
            <a:r>
              <a:rPr lang="en-US" dirty="0" err="1" smtClean="0"/>
              <a:t>immunodeficient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(7) </a:t>
            </a:r>
            <a:r>
              <a:rPr lang="en-US" dirty="0" err="1" smtClean="0"/>
              <a:t>Erythema</a:t>
            </a:r>
            <a:r>
              <a:rPr lang="en-US" dirty="0" smtClean="0"/>
              <a:t> </a:t>
            </a:r>
            <a:r>
              <a:rPr lang="en-US" dirty="0" err="1" smtClean="0"/>
              <a:t>nodosum</a:t>
            </a:r>
            <a:r>
              <a:rPr lang="en-US" dirty="0" smtClean="0"/>
              <a:t>/</a:t>
            </a:r>
            <a:r>
              <a:rPr lang="en-US" dirty="0" err="1" smtClean="0"/>
              <a:t>multiforme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err="1" smtClean="0"/>
              <a:t>Coccidioides</a:t>
            </a:r>
            <a:r>
              <a:rPr lang="en-US" i="1" dirty="0" smtClean="0"/>
              <a:t> </a:t>
            </a:r>
            <a:r>
              <a:rPr lang="en-US" i="1" dirty="0" err="1" smtClean="0"/>
              <a:t>immitis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Traveled in AZ, NV, exposed to dust</a:t>
            </a:r>
          </a:p>
          <a:p>
            <a:r>
              <a:rPr lang="en-US" dirty="0" smtClean="0"/>
              <a:t>Develop painful red bumps, warm, tender</a:t>
            </a:r>
          </a:p>
          <a:p>
            <a:r>
              <a:rPr lang="en-US" dirty="0" smtClean="0"/>
              <a:t>No evidence of infection when scraped on KOH mount</a:t>
            </a:r>
          </a:p>
          <a:p>
            <a:r>
              <a:rPr lang="en-US" dirty="0" smtClean="0"/>
              <a:t>Passenger developed rash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Hypersensitivity </a:t>
            </a:r>
            <a:r>
              <a:rPr lang="en-US" dirty="0" err="1" smtClean="0"/>
              <a:t>rxn</a:t>
            </a:r>
            <a:endParaRPr lang="en-US" dirty="0" smtClean="0"/>
          </a:p>
          <a:p>
            <a:r>
              <a:rPr lang="en-US" dirty="0" smtClean="0"/>
              <a:t>Multiple possible causes, location suggests C. </a:t>
            </a:r>
            <a:r>
              <a:rPr lang="en-US" dirty="0" err="1" smtClean="0"/>
              <a:t>immitis</a:t>
            </a:r>
            <a:endParaRPr lang="en-US" dirty="0" smtClean="0"/>
          </a:p>
          <a:p>
            <a:r>
              <a:rPr lang="en-US" dirty="0" smtClean="0"/>
              <a:t>Adult women susceptible</a:t>
            </a:r>
          </a:p>
          <a:p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: steroids (for stress-induced hives)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(8) </a:t>
            </a:r>
            <a:r>
              <a:rPr lang="en-US" dirty="0" err="1" smtClean="0"/>
              <a:t>Histoplasmosis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err="1" smtClean="0"/>
              <a:t>Histoplasma</a:t>
            </a:r>
            <a:r>
              <a:rPr lang="en-US" i="1" dirty="0" smtClean="0"/>
              <a:t> </a:t>
            </a:r>
            <a:r>
              <a:rPr lang="en-US" i="1" dirty="0" err="1" smtClean="0"/>
              <a:t>capsulatum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Recently emigrated </a:t>
            </a:r>
            <a:r>
              <a:rPr lang="en-US" dirty="0" err="1" smtClean="0"/>
              <a:t>bulder</a:t>
            </a:r>
            <a:r>
              <a:rPr lang="en-US" dirty="0" smtClean="0"/>
              <a:t> with influenza-like illness, lesions on finger/tongue</a:t>
            </a:r>
          </a:p>
          <a:p>
            <a:r>
              <a:rPr lang="en-US" dirty="0" smtClean="0"/>
              <a:t>Pulmonary infiltrates, severe lung disease</a:t>
            </a:r>
          </a:p>
          <a:p>
            <a:r>
              <a:rPr lang="en-US" dirty="0" smtClean="0"/>
              <a:t>Good prognosis: strong DTH, low CF </a:t>
            </a:r>
            <a:r>
              <a:rPr lang="en-US" dirty="0" err="1" smtClean="0"/>
              <a:t>Ab</a:t>
            </a:r>
            <a:r>
              <a:rPr lang="en-US" dirty="0" smtClean="0"/>
              <a:t> titer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Two spore forms (large rough, small)</a:t>
            </a:r>
          </a:p>
          <a:p>
            <a:r>
              <a:rPr lang="en-US" dirty="0" smtClean="0"/>
              <a:t>Dimorphic, mycelium produces rough </a:t>
            </a:r>
            <a:r>
              <a:rPr lang="en-US" dirty="0" err="1" smtClean="0"/>
              <a:t>macroconidia</a:t>
            </a:r>
            <a:r>
              <a:rPr lang="en-US" dirty="0" smtClean="0"/>
              <a:t> and </a:t>
            </a:r>
            <a:r>
              <a:rPr lang="en-US" dirty="0" err="1" smtClean="0"/>
              <a:t>microconidia</a:t>
            </a:r>
            <a:endParaRPr lang="en-US" dirty="0" smtClean="0"/>
          </a:p>
          <a:p>
            <a:r>
              <a:rPr lang="en-US" dirty="0" smtClean="0"/>
              <a:t>Blackbird feces and bat guano in soil and attics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633</Words>
  <Application>Microsoft Office PowerPoint</Application>
  <PresentationFormat>On-screen Show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Mycology Vignettes</vt:lpstr>
      <vt:lpstr>(1) Lymphocutaneous sporotrichosis Sporothrix schenckii</vt:lpstr>
      <vt:lpstr>(2) Tinea Versicolor Malassezia furfur</vt:lpstr>
      <vt:lpstr>(3) Itchy Wresting Jock Tinea corporis, Tinea pedis, Erythrasma</vt:lpstr>
      <vt:lpstr>(4) Blastomycosis Blastomyces dermatitidis</vt:lpstr>
      <vt:lpstr>(5) Coccidioidomycosis Coccidioides immitis/posadasii</vt:lpstr>
      <vt:lpstr>(6) Cryptococcosis Cryptococcus neoformans</vt:lpstr>
      <vt:lpstr>(7) Erythema nodosum/multiforme Coccidioides immitis</vt:lpstr>
      <vt:lpstr>(8) Histoplasmosis Histoplasma capsulatum</vt:lpstr>
      <vt:lpstr>(9) Aspergillosis/Zygomycosis</vt:lpstr>
      <vt:lpstr>(10) Candidiasis Candida albicans</vt:lpstr>
      <vt:lpstr>(11) Pneumonia, Meningitis, Catheter Inf. Pneumocystis, Cryptococcus, Candida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Mycology Vignettes</dc:title>
  <dc:creator>JP</dc:creator>
  <cp:lastModifiedBy>JP</cp:lastModifiedBy>
  <cp:revision>9</cp:revision>
  <dcterms:created xsi:type="dcterms:W3CDTF">2008-11-13T23:50:09Z</dcterms:created>
  <dcterms:modified xsi:type="dcterms:W3CDTF">2008-11-14T01:06:03Z</dcterms:modified>
</cp:coreProperties>
</file>